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6" r:id="rId8"/>
    <p:sldId id="267" r:id="rId9"/>
    <p:sldId id="268" r:id="rId10"/>
    <p:sldId id="261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62" r:id="rId19"/>
    <p:sldId id="263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65773-C215-4938-B1AA-AB064BDACD0B}" type="datetimeFigureOut">
              <a:rPr lang="en-US" smtClean="0"/>
              <a:pPr/>
              <a:t>10/7/2010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41C53-C381-45F4-87E5-94E1446AA6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65773-C215-4938-B1AA-AB064BDACD0B}" type="datetimeFigureOut">
              <a:rPr lang="en-US" smtClean="0"/>
              <a:pPr/>
              <a:t>10/7/2010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41C53-C381-45F4-87E5-94E1446AA6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65773-C215-4938-B1AA-AB064BDACD0B}" type="datetimeFigureOut">
              <a:rPr lang="en-US" smtClean="0"/>
              <a:pPr/>
              <a:t>10/7/2010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41C53-C381-45F4-87E5-94E1446AA6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65773-C215-4938-B1AA-AB064BDACD0B}" type="datetimeFigureOut">
              <a:rPr lang="en-US" smtClean="0"/>
              <a:pPr/>
              <a:t>10/7/2010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41C53-C381-45F4-87E5-94E1446AA6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65773-C215-4938-B1AA-AB064BDACD0B}" type="datetimeFigureOut">
              <a:rPr lang="en-US" smtClean="0"/>
              <a:pPr/>
              <a:t>10/7/2010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41C53-C381-45F4-87E5-94E1446AA6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65773-C215-4938-B1AA-AB064BDACD0B}" type="datetimeFigureOut">
              <a:rPr lang="en-US" smtClean="0"/>
              <a:pPr/>
              <a:t>10/7/2010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41C53-C381-45F4-87E5-94E1446AA6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65773-C215-4938-B1AA-AB064BDACD0B}" type="datetimeFigureOut">
              <a:rPr lang="en-US" smtClean="0"/>
              <a:pPr/>
              <a:t>10/7/2010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41C53-C381-45F4-87E5-94E1446AA6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65773-C215-4938-B1AA-AB064BDACD0B}" type="datetimeFigureOut">
              <a:rPr lang="en-US" smtClean="0"/>
              <a:pPr/>
              <a:t>10/7/2010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41C53-C381-45F4-87E5-94E1446AA6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65773-C215-4938-B1AA-AB064BDACD0B}" type="datetimeFigureOut">
              <a:rPr lang="en-US" smtClean="0"/>
              <a:pPr/>
              <a:t>10/7/2010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41C53-C381-45F4-87E5-94E1446AA6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65773-C215-4938-B1AA-AB064BDACD0B}" type="datetimeFigureOut">
              <a:rPr lang="en-US" smtClean="0"/>
              <a:pPr/>
              <a:t>10/7/2010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41C53-C381-45F4-87E5-94E1446AA6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65773-C215-4938-B1AA-AB064BDACD0B}" type="datetimeFigureOut">
              <a:rPr lang="en-US" smtClean="0"/>
              <a:pPr/>
              <a:t>10/7/2010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41C53-C381-45F4-87E5-94E1446AA6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365773-C215-4938-B1AA-AB064BDACD0B}" type="datetimeFigureOut">
              <a:rPr lang="en-US" smtClean="0"/>
              <a:pPr/>
              <a:t>10/7/2010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141C53-C381-45F4-87E5-94E1446AA68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Who Poisoned Buzz </a:t>
            </a:r>
            <a:r>
              <a:rPr lang="en-US" dirty="0" err="1" smtClean="0"/>
              <a:t>Lightyear</a:t>
            </a:r>
            <a:r>
              <a:rPr lang="en-US" dirty="0" smtClean="0"/>
              <a:t>? The Investigation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By: Bailey Smith</a:t>
            </a:r>
          </a:p>
          <a:p>
            <a:r>
              <a:rPr lang="en-US" dirty="0" smtClean="0"/>
              <a:t>5</a:t>
            </a:r>
            <a:r>
              <a:rPr lang="en-US" baseline="30000" dirty="0" smtClean="0"/>
              <a:t>th</a:t>
            </a:r>
            <a:r>
              <a:rPr lang="en-US" dirty="0" smtClean="0"/>
              <a:t> Period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Drink Data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1143000"/>
          <a:ext cx="8686799" cy="6171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0597"/>
                <a:gridCol w="1600203"/>
                <a:gridCol w="1066798"/>
                <a:gridCol w="1132115"/>
                <a:gridCol w="1306287"/>
                <a:gridCol w="1371599"/>
                <a:gridCol w="1219200"/>
              </a:tblGrid>
              <a:tr h="1356476">
                <a:tc>
                  <a:txBody>
                    <a:bodyPr/>
                    <a:lstStyle/>
                    <a:p>
                      <a:r>
                        <a:rPr lang="en-US" dirty="0" smtClean="0"/>
                        <a:t>Drink: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Physical:</a:t>
                      </a:r>
                    </a:p>
                    <a:p>
                      <a:r>
                        <a:rPr lang="en-US" dirty="0" smtClean="0"/>
                        <a:t>Color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Physical:</a:t>
                      </a:r>
                    </a:p>
                    <a:p>
                      <a:r>
                        <a:rPr lang="en-US" dirty="0" smtClean="0"/>
                        <a:t>Conductivity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Physical:</a:t>
                      </a:r>
                    </a:p>
                    <a:p>
                      <a:r>
                        <a:rPr lang="en-US" dirty="0" smtClean="0"/>
                        <a:t>Density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Physical:</a:t>
                      </a:r>
                    </a:p>
                    <a:p>
                      <a:r>
                        <a:rPr lang="en-US" dirty="0" smtClean="0"/>
                        <a:t>Optical</a:t>
                      </a:r>
                    </a:p>
                    <a:p>
                      <a:r>
                        <a:rPr lang="en-US" dirty="0" smtClean="0"/>
                        <a:t>properties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Chemical:</a:t>
                      </a:r>
                    </a:p>
                    <a:p>
                      <a:r>
                        <a:rPr lang="en-US" dirty="0" smtClean="0"/>
                        <a:t>Flammability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Chemical:</a:t>
                      </a:r>
                    </a:p>
                    <a:p>
                      <a:r>
                        <a:rPr lang="en-US" dirty="0" smtClean="0"/>
                        <a:t>Reactivity</a:t>
                      </a:r>
                      <a:r>
                        <a:rPr lang="en-US" baseline="0" dirty="0" smtClean="0"/>
                        <a:t> </a:t>
                      </a:r>
                    </a:p>
                    <a:p>
                      <a:r>
                        <a:rPr lang="en-US" baseline="0" dirty="0" smtClean="0"/>
                        <a:t>w</a:t>
                      </a:r>
                      <a:r>
                        <a:rPr lang="en-US" baseline="0" smtClean="0"/>
                        <a:t>ith </a:t>
                      </a:r>
                      <a:r>
                        <a:rPr lang="en-US" baseline="0" dirty="0" smtClean="0"/>
                        <a:t>baking soda</a:t>
                      </a:r>
                      <a:endParaRPr lang="en-US" dirty="0"/>
                    </a:p>
                  </a:txBody>
                  <a:tcPr/>
                </a:tc>
              </a:tr>
              <a:tr h="665968">
                <a:tc>
                  <a:txBody>
                    <a:bodyPr/>
                    <a:lstStyle/>
                    <a:p>
                      <a:r>
                        <a:rPr lang="en-US" dirty="0" smtClean="0"/>
                        <a:t>Pure Water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Clear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Low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transparent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none</a:t>
                      </a:r>
                      <a:endParaRPr lang="en-US" dirty="0"/>
                    </a:p>
                  </a:txBody>
                  <a:tcPr/>
                </a:tc>
              </a:tr>
              <a:tr h="564884">
                <a:tc>
                  <a:txBody>
                    <a:bodyPr/>
                    <a:lstStyle/>
                    <a:p>
                      <a:r>
                        <a:rPr lang="en-US" dirty="0" smtClean="0"/>
                        <a:t>Alcohol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Clear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None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transparent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none</a:t>
                      </a:r>
                      <a:endParaRPr lang="en-US" dirty="0"/>
                    </a:p>
                  </a:txBody>
                  <a:tcPr/>
                </a:tc>
              </a:tr>
              <a:tr h="665968">
                <a:tc>
                  <a:txBody>
                    <a:bodyPr/>
                    <a:lstStyle/>
                    <a:p>
                      <a:r>
                        <a:rPr lang="en-US" dirty="0" smtClean="0"/>
                        <a:t>Salt Water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Clear</a:t>
                      </a:r>
                      <a:r>
                        <a:rPr lang="en-US" dirty="0" smtClean="0"/>
                        <a:t>; cloudy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Very</a:t>
                      </a:r>
                      <a:r>
                        <a:rPr lang="en-US" baseline="0" dirty="0" smtClean="0"/>
                        <a:t> high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transparent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none</a:t>
                      </a:r>
                      <a:endParaRPr lang="en-US" dirty="0"/>
                    </a:p>
                  </a:txBody>
                  <a:tcPr/>
                </a:tc>
              </a:tr>
              <a:tr h="564884">
                <a:tc>
                  <a:txBody>
                    <a:bodyPr/>
                    <a:lstStyle/>
                    <a:p>
                      <a:r>
                        <a:rPr lang="en-US" dirty="0" smtClean="0"/>
                        <a:t>Vinegar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Clear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medium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transparent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Much</a:t>
                      </a:r>
                      <a:r>
                        <a:rPr lang="en-US" baseline="0" dirty="0" smtClean="0"/>
                        <a:t> fizz</a:t>
                      </a:r>
                      <a:endParaRPr lang="en-US" dirty="0"/>
                    </a:p>
                  </a:txBody>
                  <a:tcPr/>
                </a:tc>
              </a:tr>
              <a:tr h="665968">
                <a:tc>
                  <a:txBody>
                    <a:bodyPr/>
                    <a:lstStyle/>
                    <a:p>
                      <a:r>
                        <a:rPr lang="en-US" dirty="0" smtClean="0"/>
                        <a:t>Grape Drink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Purple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medium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opaque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bubbled</a:t>
                      </a:r>
                      <a:endParaRPr lang="en-US" dirty="0"/>
                    </a:p>
                  </a:txBody>
                  <a:tcPr/>
                </a:tc>
              </a:tr>
              <a:tr h="665968">
                <a:tc>
                  <a:txBody>
                    <a:bodyPr/>
                    <a:lstStyle/>
                    <a:p>
                      <a:r>
                        <a:rPr lang="en-US" dirty="0" smtClean="0"/>
                        <a:t>Lemonade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Cloudy</a:t>
                      </a:r>
                      <a:r>
                        <a:rPr lang="en-US" dirty="0" smtClean="0"/>
                        <a:t>; yellow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low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translucent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Some fizz</a:t>
                      </a:r>
                      <a:endParaRPr lang="en-US" dirty="0"/>
                    </a:p>
                  </a:txBody>
                  <a:tcPr/>
                </a:tc>
              </a:tr>
              <a:tr h="564884">
                <a:tc>
                  <a:txBody>
                    <a:bodyPr/>
                    <a:lstStyle/>
                    <a:p>
                      <a:r>
                        <a:rPr lang="en-US" dirty="0" smtClean="0"/>
                        <a:t>Crime Scene Liquid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Clear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low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transparent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none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Drink Data 2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23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Drink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Pure Water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Alcohol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Salt Water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Vinegar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Grape Drink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Lemonade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Crime Scene Drink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Wrap Data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048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Wrap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Physical</a:t>
                      </a:r>
                      <a:r>
                        <a:rPr lang="en-US" baseline="0" dirty="0" smtClean="0"/>
                        <a:t>:</a:t>
                      </a:r>
                    </a:p>
                    <a:p>
                      <a:r>
                        <a:rPr lang="en-US" baseline="0" dirty="0" smtClean="0"/>
                        <a:t>Malleability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Physical:</a:t>
                      </a:r>
                    </a:p>
                    <a:p>
                      <a:r>
                        <a:rPr lang="en-US" dirty="0" smtClean="0"/>
                        <a:t>Luster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Physical:</a:t>
                      </a:r>
                    </a:p>
                    <a:p>
                      <a:r>
                        <a:rPr lang="en-US" dirty="0" smtClean="0"/>
                        <a:t>Conductivity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Physical:</a:t>
                      </a:r>
                    </a:p>
                    <a:p>
                      <a:r>
                        <a:rPr lang="en-US" dirty="0" smtClean="0"/>
                        <a:t>Density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Chemical:</a:t>
                      </a:r>
                    </a:p>
                    <a:p>
                      <a:r>
                        <a:rPr lang="en-US" dirty="0" smtClean="0"/>
                        <a:t>Reactivity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Plastic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glossy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none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none</a:t>
                      </a:r>
                      <a:endParaRPr lang="en-US" dirty="0"/>
                    </a:p>
                  </a:txBody>
                  <a:tcPr/>
                </a:tc>
              </a:tr>
              <a:tr h="269240">
                <a:tc>
                  <a:txBody>
                    <a:bodyPr/>
                    <a:lstStyle/>
                    <a:p>
                      <a:r>
                        <a:rPr lang="en-US" dirty="0" smtClean="0"/>
                        <a:t>Aluminum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shiny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Very high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none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Zinc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shiny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Very high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Copper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shiny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Very high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Iron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shiny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Very high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Sulfur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glossy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none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Crime Scene Wrap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shiny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Very high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Wrap Data 2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23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Wrap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Plastic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Aluminum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Zinc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Copper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Iron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Sulfur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Crime Scene Wrap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Powder Data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485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Powder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Physical:</a:t>
                      </a:r>
                    </a:p>
                    <a:p>
                      <a:r>
                        <a:rPr lang="en-US" dirty="0" smtClean="0"/>
                        <a:t>Solubility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Physical:</a:t>
                      </a:r>
                    </a:p>
                    <a:p>
                      <a:r>
                        <a:rPr lang="en-US" dirty="0" smtClean="0"/>
                        <a:t>Melting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Physical:</a:t>
                      </a:r>
                    </a:p>
                    <a:p>
                      <a:r>
                        <a:rPr lang="en-US" dirty="0" smtClean="0"/>
                        <a:t>Conductivity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Chemical:</a:t>
                      </a:r>
                    </a:p>
                    <a:p>
                      <a:r>
                        <a:rPr lang="en-US" dirty="0" smtClean="0"/>
                        <a:t>Reactivity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Chemical: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Flammability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Sucrose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high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Baking Soda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Very high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Yes; bubbles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No; slightly burnt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Sodium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Polyacrylate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Very high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Sodium</a:t>
                      </a:r>
                      <a:r>
                        <a:rPr lang="en-US" baseline="0" dirty="0" smtClean="0"/>
                        <a:t> Chloride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Very</a:t>
                      </a:r>
                      <a:r>
                        <a:rPr lang="en-US" baseline="0" dirty="0" smtClean="0"/>
                        <a:t> high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Ascorbic Acid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high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Yes; bubbles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Crime Scene</a:t>
                      </a:r>
                      <a:r>
                        <a:rPr lang="en-US" baseline="0" dirty="0" smtClean="0"/>
                        <a:t> Powder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Powder Data 2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40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Powder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Sucrose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Baking Soda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Sodium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Polyacrylate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Sodium Chloride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Ascorbic Acid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Crime Scene Powder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Hot dog Data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2392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Hot Dog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Pre-squeeze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Post-squeeze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Density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Conductivity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Reactivity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Pork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11.2g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9.6g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1.02g/ml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Very high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Light Pork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10.5g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8.8g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1.05g/ml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Very high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Fat-free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10.1g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9.55g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1.19g/ml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Very high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Crime Scene Hot Dog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11.7g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8.9g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1.009g/ml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Very</a:t>
                      </a:r>
                      <a:r>
                        <a:rPr lang="en-US" baseline="0" dirty="0" smtClean="0"/>
                        <a:t> high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Hot dog Data 2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Hot Dog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observations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Pork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Light pork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Fat-free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Crime Scene hot dog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The hypothesis of the student was incorrect, because he thought that </a:t>
            </a:r>
            <a:r>
              <a:rPr lang="en-US" sz="2400" dirty="0" smtClean="0"/>
              <a:t>salt </a:t>
            </a:r>
            <a:r>
              <a:rPr lang="en-US" sz="2400" dirty="0" smtClean="0"/>
              <a:t>water, aluminum, sodium chloride, and a fat free hot dog </a:t>
            </a:r>
            <a:r>
              <a:rPr lang="en-US" sz="2400" dirty="0" smtClean="0"/>
              <a:t>were left at the crime scene so Darth Vader poisoned Buzz. Comparing this to the data that shows that pure water, iron, sucrose, and a pork hot dog were left, apparently Ariel had truly poisoned Buzz, since all of them matched the crime scene materials. The data shows the hypothesis was incorrect….</a:t>
            </a:r>
          </a:p>
          <a:p>
            <a:r>
              <a:rPr lang="en-US" sz="2400" dirty="0" smtClean="0"/>
              <a:t>The equipment was limited to…The flaws of their experiment were…The next logical experiment would be…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 Cited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???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800" dirty="0"/>
              <a:t>Buzz </a:t>
            </a:r>
            <a:r>
              <a:rPr lang="en-US" sz="2800" dirty="0" err="1"/>
              <a:t>Lightyear</a:t>
            </a:r>
            <a:r>
              <a:rPr lang="en-US" sz="2800" dirty="0"/>
              <a:t> </a:t>
            </a:r>
            <a:r>
              <a:rPr lang="en-US" sz="2800" dirty="0" smtClean="0"/>
              <a:t>was poisoned at his cooking show. </a:t>
            </a:r>
            <a:r>
              <a:rPr lang="en-US" sz="2800" dirty="0" smtClean="0"/>
              <a:t>Twenty people </a:t>
            </a:r>
            <a:r>
              <a:rPr lang="en-US" sz="2800" dirty="0"/>
              <a:t>came to </a:t>
            </a:r>
            <a:r>
              <a:rPr lang="en-US" sz="2800" dirty="0" smtClean="0"/>
              <a:t>it along with </a:t>
            </a:r>
            <a:r>
              <a:rPr lang="en-US" sz="2800" dirty="0" smtClean="0"/>
              <a:t>four different </a:t>
            </a:r>
            <a:r>
              <a:rPr lang="en-US" sz="2800" dirty="0"/>
              <a:t>materials- a drink, a wrap, a powder, and a hot dog. The students know who came and what </a:t>
            </a:r>
            <a:r>
              <a:rPr lang="en-US" sz="2800" dirty="0" smtClean="0"/>
              <a:t>they </a:t>
            </a:r>
            <a:r>
              <a:rPr lang="en-US" sz="2800" dirty="0"/>
              <a:t>brought. To </a:t>
            </a:r>
            <a:r>
              <a:rPr lang="en-US" sz="2800" dirty="0" smtClean="0"/>
              <a:t>investigate who </a:t>
            </a:r>
            <a:r>
              <a:rPr lang="en-US" sz="2800" dirty="0"/>
              <a:t>poisoned him, the students are going to be conducting many tests on the different </a:t>
            </a:r>
            <a:r>
              <a:rPr lang="en-US" sz="2800" dirty="0" smtClean="0"/>
              <a:t>materials brought</a:t>
            </a:r>
            <a:r>
              <a:rPr lang="en-US" sz="2800" dirty="0" smtClean="0"/>
              <a:t>. </a:t>
            </a:r>
            <a:r>
              <a:rPr lang="en-US" sz="2800" dirty="0" smtClean="0"/>
              <a:t>Then, </a:t>
            </a:r>
            <a:r>
              <a:rPr lang="en-US" sz="2800" dirty="0"/>
              <a:t>they will </a:t>
            </a:r>
            <a:r>
              <a:rPr lang="en-US" sz="2800" dirty="0" smtClean="0"/>
              <a:t>compare the collected data </a:t>
            </a:r>
            <a:r>
              <a:rPr lang="en-US" sz="2800" dirty="0"/>
              <a:t>to the data collected from conducting the same tests on the evidence at the crime scene to determine </a:t>
            </a:r>
            <a:r>
              <a:rPr lang="en-US" sz="2800" dirty="0" smtClean="0"/>
              <a:t>what materials were left </a:t>
            </a:r>
            <a:r>
              <a:rPr lang="en-US" sz="2800" dirty="0"/>
              <a:t>at the crime scene. </a:t>
            </a:r>
            <a:r>
              <a:rPr lang="en-US" sz="2800" dirty="0" smtClean="0"/>
              <a:t>This will help </a:t>
            </a:r>
            <a:r>
              <a:rPr lang="en-US" sz="2800" dirty="0"/>
              <a:t>determine who did it by comparing the materials left at the crime scene to the materials brought by the suspects.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Hypothesis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Hypothesis</a:t>
            </a:r>
          </a:p>
          <a:p>
            <a:r>
              <a:rPr lang="en-US" dirty="0" smtClean="0"/>
              <a:t>If salt water, aluminum, sodium chloride, and a fat-free hot </a:t>
            </a:r>
            <a:r>
              <a:rPr lang="en-US" dirty="0" smtClean="0"/>
              <a:t>dog were left at the crime scene, </a:t>
            </a:r>
            <a:r>
              <a:rPr lang="en-US" dirty="0" smtClean="0"/>
              <a:t>then Darth Vader </a:t>
            </a:r>
            <a:r>
              <a:rPr lang="en-US" dirty="0" smtClean="0"/>
              <a:t>poisoned Buzz </a:t>
            </a:r>
            <a:r>
              <a:rPr lang="en-US" dirty="0" err="1" smtClean="0"/>
              <a:t>Lightyear</a:t>
            </a:r>
            <a:r>
              <a:rPr lang="en-US" dirty="0" smtClean="0"/>
              <a:t>, because </a:t>
            </a:r>
            <a:r>
              <a:rPr lang="en-US" dirty="0" smtClean="0"/>
              <a:t>brought these materials to the cooking show.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Materials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sz="4200" b="1" dirty="0" smtClean="0"/>
              <a:t>General materials:</a:t>
            </a:r>
          </a:p>
          <a:p>
            <a:pPr lvl="0"/>
            <a:r>
              <a:rPr lang="en-US" dirty="0" smtClean="0"/>
              <a:t>Well plate</a:t>
            </a:r>
          </a:p>
          <a:p>
            <a:pPr lvl="0"/>
            <a:r>
              <a:rPr lang="en-US" dirty="0" smtClean="0"/>
              <a:t>Glass beakers</a:t>
            </a:r>
          </a:p>
          <a:p>
            <a:pPr lvl="0"/>
            <a:r>
              <a:rPr lang="en-US" dirty="0" smtClean="0"/>
              <a:t>Eyedroppers</a:t>
            </a:r>
          </a:p>
          <a:p>
            <a:pPr lvl="0"/>
            <a:r>
              <a:rPr lang="en-US" dirty="0" smtClean="0"/>
              <a:t>Sodium bicarbonate (baking soda)</a:t>
            </a:r>
          </a:p>
          <a:p>
            <a:pPr lvl="0"/>
            <a:r>
              <a:rPr lang="en-US" dirty="0" smtClean="0"/>
              <a:t>Conductivity meter</a:t>
            </a:r>
          </a:p>
          <a:p>
            <a:pPr lvl="0"/>
            <a:r>
              <a:rPr lang="en-US" dirty="0" smtClean="0"/>
              <a:t>Triple beam balance</a:t>
            </a:r>
          </a:p>
          <a:p>
            <a:pPr lvl="0"/>
            <a:r>
              <a:rPr lang="en-US" dirty="0" smtClean="0"/>
              <a:t>Plastic graduated cylinder</a:t>
            </a:r>
          </a:p>
          <a:p>
            <a:pPr lvl="0"/>
            <a:r>
              <a:rPr lang="en-US" dirty="0" smtClean="0"/>
              <a:t>Hydrochloric acid</a:t>
            </a:r>
          </a:p>
          <a:p>
            <a:pPr lvl="0"/>
            <a:r>
              <a:rPr lang="en-US" dirty="0" smtClean="0"/>
              <a:t>Goggles</a:t>
            </a:r>
          </a:p>
          <a:p>
            <a:pPr lvl="0"/>
            <a:r>
              <a:rPr lang="en-US" dirty="0" smtClean="0"/>
              <a:t>Forceps</a:t>
            </a:r>
          </a:p>
          <a:p>
            <a:pPr lvl="0"/>
            <a:r>
              <a:rPr lang="en-US" dirty="0" smtClean="0"/>
              <a:t>Hand lens</a:t>
            </a:r>
          </a:p>
          <a:p>
            <a:pPr lvl="0"/>
            <a:r>
              <a:rPr lang="en-US" dirty="0" smtClean="0"/>
              <a:t>Hot plates</a:t>
            </a:r>
          </a:p>
          <a:p>
            <a:pPr lvl="0"/>
            <a:r>
              <a:rPr lang="en-US" dirty="0" smtClean="0"/>
              <a:t>Iodine</a:t>
            </a:r>
          </a:p>
          <a:p>
            <a:pPr lvl="0"/>
            <a:r>
              <a:rPr lang="en-US" dirty="0" smtClean="0"/>
              <a:t>Paper cups</a:t>
            </a:r>
          </a:p>
          <a:p>
            <a:pPr lvl="0"/>
            <a:r>
              <a:rPr lang="en-US" dirty="0" smtClean="0"/>
              <a:t>Stirring rods</a:t>
            </a:r>
          </a:p>
          <a:p>
            <a:pPr lvl="0"/>
            <a:r>
              <a:rPr lang="en-US" dirty="0" smtClean="0"/>
              <a:t>Spoons</a:t>
            </a:r>
          </a:p>
          <a:p>
            <a:pPr lvl="0"/>
            <a:r>
              <a:rPr lang="en-US" dirty="0" smtClean="0"/>
              <a:t>Matches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Materials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r>
              <a:rPr lang="en-US" sz="5500" b="1" dirty="0" smtClean="0"/>
              <a:t>Drinks:</a:t>
            </a:r>
          </a:p>
          <a:p>
            <a:pPr lvl="0"/>
            <a:r>
              <a:rPr lang="en-US" dirty="0" smtClean="0"/>
              <a:t>Pure water</a:t>
            </a:r>
          </a:p>
          <a:p>
            <a:pPr lvl="0"/>
            <a:r>
              <a:rPr lang="en-US" dirty="0" smtClean="0"/>
              <a:t>Alcohol</a:t>
            </a:r>
          </a:p>
          <a:p>
            <a:pPr lvl="0"/>
            <a:r>
              <a:rPr lang="en-US" dirty="0" smtClean="0"/>
              <a:t>Salt water</a:t>
            </a:r>
          </a:p>
          <a:p>
            <a:pPr lvl="0"/>
            <a:r>
              <a:rPr lang="en-US" dirty="0" smtClean="0"/>
              <a:t>Vinegar</a:t>
            </a:r>
          </a:p>
          <a:p>
            <a:pPr lvl="0"/>
            <a:r>
              <a:rPr lang="en-US" dirty="0" smtClean="0"/>
              <a:t>Grape drink</a:t>
            </a:r>
          </a:p>
          <a:p>
            <a:pPr lvl="0"/>
            <a:r>
              <a:rPr lang="en-US" dirty="0" smtClean="0"/>
              <a:t>Lemonade</a:t>
            </a:r>
          </a:p>
          <a:p>
            <a:r>
              <a:rPr lang="en-US" sz="5500" b="1" dirty="0" smtClean="0"/>
              <a:t>Wraps:</a:t>
            </a:r>
          </a:p>
          <a:p>
            <a:pPr lvl="0"/>
            <a:r>
              <a:rPr lang="en-US" dirty="0" smtClean="0"/>
              <a:t>Plastic</a:t>
            </a:r>
          </a:p>
          <a:p>
            <a:pPr lvl="0"/>
            <a:r>
              <a:rPr lang="en-US" dirty="0" smtClean="0"/>
              <a:t>Aluminum</a:t>
            </a:r>
          </a:p>
          <a:p>
            <a:pPr lvl="0"/>
            <a:r>
              <a:rPr lang="en-US" dirty="0" smtClean="0"/>
              <a:t>Zinc</a:t>
            </a:r>
          </a:p>
          <a:p>
            <a:pPr lvl="0"/>
            <a:r>
              <a:rPr lang="en-US" dirty="0" smtClean="0"/>
              <a:t>Copper</a:t>
            </a:r>
          </a:p>
          <a:p>
            <a:pPr lvl="0"/>
            <a:r>
              <a:rPr lang="en-US" dirty="0" smtClean="0"/>
              <a:t>Iron</a:t>
            </a:r>
          </a:p>
          <a:p>
            <a:pPr lvl="0"/>
            <a:r>
              <a:rPr lang="en-US" dirty="0" smtClean="0"/>
              <a:t>Sulfur</a:t>
            </a:r>
          </a:p>
          <a:p>
            <a:r>
              <a:rPr lang="en-US" sz="5500" b="1" dirty="0" smtClean="0"/>
              <a:t>Powders:</a:t>
            </a:r>
          </a:p>
          <a:p>
            <a:pPr lvl="0"/>
            <a:r>
              <a:rPr lang="en-US" dirty="0" smtClean="0"/>
              <a:t>Sucrose (sugar)</a:t>
            </a:r>
          </a:p>
          <a:p>
            <a:pPr lvl="0"/>
            <a:r>
              <a:rPr lang="en-US" dirty="0" smtClean="0"/>
              <a:t>Sodium bicarbonate(baking soda)</a:t>
            </a:r>
          </a:p>
          <a:p>
            <a:pPr lvl="0"/>
            <a:r>
              <a:rPr lang="en-US" dirty="0" smtClean="0"/>
              <a:t>Sodium </a:t>
            </a:r>
            <a:r>
              <a:rPr lang="en-US" dirty="0" err="1" smtClean="0"/>
              <a:t>polyacrylate</a:t>
            </a:r>
            <a:endParaRPr lang="en-US" dirty="0" smtClean="0"/>
          </a:p>
          <a:p>
            <a:pPr lvl="0"/>
            <a:r>
              <a:rPr lang="en-US" dirty="0" smtClean="0"/>
              <a:t>Sodium chloride (table salt)</a:t>
            </a:r>
          </a:p>
          <a:p>
            <a:pPr lvl="0"/>
            <a:r>
              <a:rPr lang="en-US" dirty="0" smtClean="0"/>
              <a:t>Ascorbic acid</a:t>
            </a:r>
          </a:p>
          <a:p>
            <a:r>
              <a:rPr lang="en-US" sz="5500" b="1" dirty="0" smtClean="0"/>
              <a:t>Hot Dogs:</a:t>
            </a:r>
          </a:p>
          <a:p>
            <a:pPr lvl="0"/>
            <a:r>
              <a:rPr lang="en-US" dirty="0" smtClean="0"/>
              <a:t>Pork hot dog</a:t>
            </a:r>
          </a:p>
          <a:p>
            <a:pPr lvl="0"/>
            <a:r>
              <a:rPr lang="en-US" dirty="0" smtClean="0"/>
              <a:t>Light pork hot dog</a:t>
            </a:r>
          </a:p>
          <a:p>
            <a:pPr lvl="0"/>
            <a:r>
              <a:rPr lang="en-US" dirty="0" smtClean="0"/>
              <a:t>Fat free hot dog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Procedure for Drinks: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sz="5100" dirty="0" smtClean="0"/>
              <a:t>Drinks:</a:t>
            </a:r>
          </a:p>
          <a:p>
            <a:r>
              <a:rPr lang="en-US" dirty="0" smtClean="0"/>
              <a:t>Conductivity:</a:t>
            </a:r>
          </a:p>
          <a:p>
            <a:pPr lvl="0"/>
            <a:r>
              <a:rPr lang="en-US" dirty="0" smtClean="0"/>
              <a:t>Fill one of the holes in the well plate with one of the liquid.</a:t>
            </a:r>
          </a:p>
          <a:p>
            <a:pPr lvl="0"/>
            <a:r>
              <a:rPr lang="en-US" dirty="0" smtClean="0"/>
              <a:t>Put the tips of the conductivity meter in the liquid.</a:t>
            </a:r>
          </a:p>
          <a:p>
            <a:pPr lvl="0"/>
            <a:r>
              <a:rPr lang="en-US" dirty="0" smtClean="0"/>
              <a:t>Observe how bright the lights are and compare it to the back of the meter.</a:t>
            </a:r>
          </a:p>
          <a:p>
            <a:r>
              <a:rPr lang="en-US" dirty="0" smtClean="0"/>
              <a:t>Density:</a:t>
            </a:r>
          </a:p>
          <a:p>
            <a:pPr lvl="0"/>
            <a:r>
              <a:rPr lang="en-US" dirty="0" smtClean="0"/>
              <a:t>Pour about 10ml of water in a graduated cylinder. </a:t>
            </a:r>
          </a:p>
          <a:p>
            <a:pPr lvl="0"/>
            <a:r>
              <a:rPr lang="en-US" dirty="0" smtClean="0"/>
              <a:t>Pour another 10ml of the liquid you are testing in.</a:t>
            </a:r>
          </a:p>
          <a:p>
            <a:pPr lvl="0"/>
            <a:r>
              <a:rPr lang="en-US" dirty="0" smtClean="0"/>
              <a:t>Observe whether the liquid sinks or floats in the water.</a:t>
            </a:r>
          </a:p>
          <a:p>
            <a:r>
              <a:rPr lang="en-US" dirty="0" smtClean="0"/>
              <a:t>Reactivity with baking soda:</a:t>
            </a:r>
          </a:p>
          <a:p>
            <a:pPr lvl="0"/>
            <a:r>
              <a:rPr lang="en-US" dirty="0" smtClean="0"/>
              <a:t>Fill one of the holes in the well plate with one of the liquid.</a:t>
            </a:r>
          </a:p>
          <a:p>
            <a:pPr lvl="0"/>
            <a:r>
              <a:rPr lang="en-US" dirty="0" smtClean="0"/>
              <a:t>Pour ¼ a spoonful of baking soda into each liquid.</a:t>
            </a:r>
          </a:p>
          <a:p>
            <a:pPr lvl="0"/>
            <a:r>
              <a:rPr lang="en-US" dirty="0" smtClean="0"/>
              <a:t>Observe what happens.</a:t>
            </a:r>
          </a:p>
          <a:p>
            <a:r>
              <a:rPr lang="en-US" dirty="0" smtClean="0"/>
              <a:t>Flammability:</a:t>
            </a:r>
          </a:p>
          <a:p>
            <a:pPr lvl="0"/>
            <a:r>
              <a:rPr lang="en-US" dirty="0" smtClean="0"/>
              <a:t>Pour 100ml of the liquid in a beaker.</a:t>
            </a:r>
          </a:p>
          <a:p>
            <a:pPr lvl="0"/>
            <a:r>
              <a:rPr lang="en-US" dirty="0" smtClean="0"/>
              <a:t>Light a match and place it in the liquid.</a:t>
            </a:r>
          </a:p>
          <a:p>
            <a:pPr lvl="0"/>
            <a:r>
              <a:rPr lang="en-US" dirty="0" smtClean="0"/>
              <a:t>Observe whether or not it burns.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Procedure for Wraps: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Wraps:</a:t>
            </a:r>
          </a:p>
          <a:p>
            <a:r>
              <a:rPr lang="en-US" dirty="0" smtClean="0"/>
              <a:t>Conductivity:</a:t>
            </a:r>
          </a:p>
          <a:p>
            <a:pPr lvl="0"/>
            <a:r>
              <a:rPr lang="en-US" dirty="0" smtClean="0"/>
              <a:t>Touch the tips of the meter to the wrap.</a:t>
            </a:r>
          </a:p>
          <a:p>
            <a:pPr lvl="0"/>
            <a:r>
              <a:rPr lang="en-US" dirty="0" smtClean="0"/>
              <a:t>Observe how bright the lights are and compare it to the back of the meter.</a:t>
            </a:r>
          </a:p>
          <a:p>
            <a:r>
              <a:rPr lang="en-US" dirty="0" smtClean="0"/>
              <a:t>Density:</a:t>
            </a:r>
          </a:p>
          <a:p>
            <a:pPr lvl="0"/>
            <a:r>
              <a:rPr lang="en-US" dirty="0" smtClean="0"/>
              <a:t>Place the piece of metal on a triple beam balance and move the weights right until the end of the beams is aligned with the mark. Look at where the weights are to determine the mass.</a:t>
            </a:r>
          </a:p>
          <a:p>
            <a:pPr lvl="0"/>
            <a:r>
              <a:rPr lang="en-US" dirty="0" smtClean="0"/>
              <a:t>Fill a graduated cylinder with 50ml of water. Drop the wrap in the water and observe how much the water level rises. The amount that the water level rises is volume.</a:t>
            </a:r>
          </a:p>
          <a:p>
            <a:pPr lvl="0"/>
            <a:r>
              <a:rPr lang="en-US" dirty="0" smtClean="0"/>
              <a:t>Divide mass/volume</a:t>
            </a:r>
          </a:p>
          <a:p>
            <a:r>
              <a:rPr lang="en-US" dirty="0" smtClean="0"/>
              <a:t>Reactivity with hydrochloric acid:</a:t>
            </a:r>
          </a:p>
          <a:p>
            <a:pPr lvl="0"/>
            <a:r>
              <a:rPr lang="en-US" dirty="0" smtClean="0"/>
              <a:t>Place one piece of the metal in the well plate.</a:t>
            </a:r>
          </a:p>
          <a:p>
            <a:pPr lvl="0"/>
            <a:r>
              <a:rPr lang="en-US" dirty="0" smtClean="0"/>
              <a:t>Put two drops of the hydrochloric acid on the metal and observe what happens.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Procedure for Powders: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dirty="0" smtClean="0"/>
              <a:t>Powders:</a:t>
            </a:r>
          </a:p>
          <a:p>
            <a:r>
              <a:rPr lang="en-US" dirty="0" smtClean="0"/>
              <a:t>Solubility:</a:t>
            </a:r>
          </a:p>
          <a:p>
            <a:pPr lvl="0"/>
            <a:r>
              <a:rPr lang="en-US" dirty="0" smtClean="0"/>
              <a:t>Fill one of the two deeper holes in the well plate with water.</a:t>
            </a:r>
          </a:p>
          <a:p>
            <a:pPr lvl="0"/>
            <a:r>
              <a:rPr lang="en-US" dirty="0" smtClean="0"/>
              <a:t>Place a very small amount of the powder in the water.</a:t>
            </a:r>
          </a:p>
          <a:p>
            <a:pPr lvl="0"/>
            <a:r>
              <a:rPr lang="en-US" dirty="0" smtClean="0"/>
              <a:t>Stir it with the stirring rod. Observe whether or not the powder dissolves.</a:t>
            </a:r>
          </a:p>
          <a:p>
            <a:r>
              <a:rPr lang="en-US" dirty="0" smtClean="0"/>
              <a:t>Melting:</a:t>
            </a:r>
          </a:p>
          <a:p>
            <a:pPr lvl="0"/>
            <a:r>
              <a:rPr lang="en-US" dirty="0" smtClean="0"/>
              <a:t>Observed whether or not the powders melted on the burner.</a:t>
            </a:r>
          </a:p>
          <a:p>
            <a:r>
              <a:rPr lang="en-US" dirty="0" smtClean="0"/>
              <a:t>Conductivity:</a:t>
            </a:r>
          </a:p>
          <a:p>
            <a:pPr lvl="0"/>
            <a:r>
              <a:rPr lang="en-US" dirty="0" smtClean="0"/>
              <a:t>Fill one of the two deeper holes in the well plate with water.</a:t>
            </a:r>
          </a:p>
          <a:p>
            <a:pPr lvl="0"/>
            <a:r>
              <a:rPr lang="en-US" dirty="0" smtClean="0"/>
              <a:t>Place a very small amount of the powder in the water.</a:t>
            </a:r>
          </a:p>
          <a:p>
            <a:pPr lvl="0"/>
            <a:r>
              <a:rPr lang="en-US" dirty="0" smtClean="0"/>
              <a:t>Stir it with the stirring rod.</a:t>
            </a:r>
          </a:p>
          <a:p>
            <a:pPr lvl="0"/>
            <a:r>
              <a:rPr lang="en-US" dirty="0" smtClean="0"/>
              <a:t>Place the tips of the conductivity meter in the solution and observe how bright the lights are and compare it to the back of the meter.</a:t>
            </a:r>
          </a:p>
          <a:p>
            <a:r>
              <a:rPr lang="en-US" dirty="0" smtClean="0"/>
              <a:t>Reactivity with vinegar:</a:t>
            </a:r>
          </a:p>
          <a:p>
            <a:pPr lvl="0"/>
            <a:r>
              <a:rPr lang="en-US" dirty="0" smtClean="0"/>
              <a:t>Fill one of the holes on the well plate with the substance.</a:t>
            </a:r>
          </a:p>
          <a:p>
            <a:pPr lvl="0"/>
            <a:r>
              <a:rPr lang="en-US" dirty="0" smtClean="0"/>
              <a:t>Pour 2 drops of vinegar on. Observe what happens.</a:t>
            </a:r>
          </a:p>
          <a:p>
            <a:r>
              <a:rPr lang="en-US" dirty="0" smtClean="0"/>
              <a:t>Flammability:</a:t>
            </a:r>
          </a:p>
          <a:p>
            <a:pPr lvl="0"/>
            <a:r>
              <a:rPr lang="en-US" dirty="0" smtClean="0"/>
              <a:t>Light a match and put it on the powders. Observe whether or not it burns.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Procedure for Hot Dogs: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dirty="0" smtClean="0"/>
              <a:t>Hot dogs:</a:t>
            </a:r>
          </a:p>
          <a:p>
            <a:r>
              <a:rPr lang="en-US" dirty="0" smtClean="0"/>
              <a:t>Mass (pre-squeeze):</a:t>
            </a:r>
          </a:p>
          <a:p>
            <a:pPr lvl="0"/>
            <a:r>
              <a:rPr lang="en-US" dirty="0" smtClean="0"/>
              <a:t>Place the hot dog on a triple beam balance.</a:t>
            </a:r>
          </a:p>
          <a:p>
            <a:pPr lvl="0"/>
            <a:r>
              <a:rPr lang="en-US" dirty="0" smtClean="0"/>
              <a:t>Move the weights right until the beam is aligned with the mark. Record what number each weight is on to determine the mass.</a:t>
            </a:r>
          </a:p>
          <a:p>
            <a:r>
              <a:rPr lang="en-US" dirty="0" smtClean="0"/>
              <a:t>Mass (post-squeeze):</a:t>
            </a:r>
          </a:p>
          <a:p>
            <a:pPr lvl="0"/>
            <a:r>
              <a:rPr lang="en-US" dirty="0" smtClean="0"/>
              <a:t>Place the hot dog parts on a triple beam balance.</a:t>
            </a:r>
          </a:p>
          <a:p>
            <a:pPr lvl="0"/>
            <a:r>
              <a:rPr lang="en-US" dirty="0" smtClean="0"/>
              <a:t>Move the weights right until the beam is aligned with the mark. Record what number each weight is on to determine the mass.</a:t>
            </a:r>
          </a:p>
          <a:p>
            <a:r>
              <a:rPr lang="en-US" dirty="0" smtClean="0"/>
              <a:t>Density (pre-squeeze):</a:t>
            </a:r>
          </a:p>
          <a:p>
            <a:pPr lvl="0"/>
            <a:r>
              <a:rPr lang="en-US" dirty="0" smtClean="0"/>
              <a:t>Fill a 100ml graduated cylinder with 60ml of water.</a:t>
            </a:r>
          </a:p>
          <a:p>
            <a:pPr lvl="0"/>
            <a:r>
              <a:rPr lang="en-US" dirty="0" smtClean="0"/>
              <a:t>Drop the hot dog in and record how much the water rises.</a:t>
            </a:r>
          </a:p>
          <a:p>
            <a:pPr lvl="0"/>
            <a:r>
              <a:rPr lang="en-US" dirty="0" smtClean="0"/>
              <a:t>Divide mass/volume</a:t>
            </a:r>
          </a:p>
          <a:p>
            <a:r>
              <a:rPr lang="en-US" dirty="0" smtClean="0"/>
              <a:t>Conductivity (pre-squeeze or post-squeeze):</a:t>
            </a:r>
          </a:p>
          <a:p>
            <a:pPr lvl="0"/>
            <a:r>
              <a:rPr lang="en-US" dirty="0" smtClean="0"/>
              <a:t>Place the tips of the conductivity meter in the hot dog. Observe how bright the lights are and compare it to the back of the meter.</a:t>
            </a:r>
          </a:p>
          <a:p>
            <a:r>
              <a:rPr lang="en-US" dirty="0" smtClean="0"/>
              <a:t>Reactivity with iodine (pre squeeze):</a:t>
            </a:r>
          </a:p>
          <a:p>
            <a:pPr lvl="0"/>
            <a:r>
              <a:rPr lang="en-US" dirty="0" smtClean="0"/>
              <a:t>Get a beaker with iodine and an eyedropper in it.</a:t>
            </a:r>
          </a:p>
          <a:p>
            <a:pPr lvl="0"/>
            <a:r>
              <a:rPr lang="en-US" dirty="0" smtClean="0"/>
              <a:t>Put two drops of iodine on the hot dog (not on the skin). Observe what happens.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1324</Words>
  <Application>Microsoft Office PowerPoint</Application>
  <PresentationFormat>On-screen Show (4:3)</PresentationFormat>
  <Paragraphs>328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Who Poisoned Buzz Lightyear? The Investigation</vt:lpstr>
      <vt:lpstr>Introduction</vt:lpstr>
      <vt:lpstr>Hypothesis</vt:lpstr>
      <vt:lpstr>Materials</vt:lpstr>
      <vt:lpstr>Materials Continued</vt:lpstr>
      <vt:lpstr>Procedure for Drinks:</vt:lpstr>
      <vt:lpstr>Procedure for Wraps:</vt:lpstr>
      <vt:lpstr>Procedure for Powders:</vt:lpstr>
      <vt:lpstr>Procedure for Hot Dogs:</vt:lpstr>
      <vt:lpstr>Drink Data</vt:lpstr>
      <vt:lpstr>Drink Data 2</vt:lpstr>
      <vt:lpstr>Wrap Data</vt:lpstr>
      <vt:lpstr> Wrap Data 2</vt:lpstr>
      <vt:lpstr>Powder Data</vt:lpstr>
      <vt:lpstr>Powder Data 2</vt:lpstr>
      <vt:lpstr>Hot dog Data</vt:lpstr>
      <vt:lpstr> Hot dog Data 2</vt:lpstr>
      <vt:lpstr>Conclusion</vt:lpstr>
      <vt:lpstr>References Cited</vt:lpstr>
    </vt:vector>
  </TitlesOfParts>
  <Company>GCPS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Who Poisoned Buzz Lightyear? The Investigation</dc:title>
  <dc:creator>200210861</dc:creator>
  <cp:lastModifiedBy>200210861</cp:lastModifiedBy>
  <cp:revision>16</cp:revision>
  <dcterms:created xsi:type="dcterms:W3CDTF">2010-10-04T17:35:31Z</dcterms:created>
  <dcterms:modified xsi:type="dcterms:W3CDTF">2010-10-07T13:30:07Z</dcterms:modified>
</cp:coreProperties>
</file>